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9" r:id="rId4"/>
    <p:sldId id="257" r:id="rId5"/>
    <p:sldId id="262" r:id="rId6"/>
    <p:sldId id="265" r:id="rId7"/>
    <p:sldId id="264" r:id="rId8"/>
    <p:sldId id="260" r:id="rId9"/>
    <p:sldId id="278" r:id="rId10"/>
    <p:sldId id="266" r:id="rId11"/>
    <p:sldId id="271" r:id="rId12"/>
    <p:sldId id="267" r:id="rId13"/>
    <p:sldId id="269" r:id="rId14"/>
    <p:sldId id="270" r:id="rId15"/>
    <p:sldId id="261" r:id="rId16"/>
    <p:sldId id="274" r:id="rId17"/>
    <p:sldId id="277" r:id="rId18"/>
    <p:sldId id="272" r:id="rId19"/>
    <p:sldId id="273" r:id="rId20"/>
    <p:sldId id="258" r:id="rId21"/>
    <p:sldId id="275" r:id="rId22"/>
    <p:sldId id="276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9xbJ3enqLn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rx7AtqgJw" TargetMode="External"/><Relationship Id="rId2" Type="http://schemas.openxmlformats.org/officeDocument/2006/relationships/hyperlink" Target="https://www.amazon.com/Flippy-Bit-Attack-Hexadecimals-Base/dp/B00JXJ3HJ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flippybitandtheattackofthehexadecimalsfrombase16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network-science.de/ascii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picascii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UPlR4eMMCm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b="1" dirty="0"/>
            </a:br>
            <a:r>
              <a:rPr lang="en-US" b="1" dirty="0"/>
              <a:t>Day 6 - Encoding and Sending Formatted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1 Chapter 1 - Lesson 7</a:t>
            </a:r>
          </a:p>
        </p:txBody>
      </p:sp>
    </p:spTree>
    <p:extLst>
      <p:ext uri="{BB962C8B-B14F-4D97-AF65-F5344CB8AC3E}">
        <p14:creationId xmlns:p14="http://schemas.microsoft.com/office/powerpoint/2010/main" val="132706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Hexadecimal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955" y="2108719"/>
            <a:ext cx="6882140" cy="4534678"/>
          </a:xfrm>
        </p:spPr>
        <p:txBody>
          <a:bodyPr>
            <a:normAutofit/>
          </a:bodyPr>
          <a:lstStyle/>
          <a:p>
            <a:r>
              <a:rPr lang="en-US" sz="2400" dirty="0"/>
              <a:t>In mathematics and computing, </a:t>
            </a:r>
            <a:r>
              <a:rPr lang="en-US" sz="2400" b="1" dirty="0"/>
              <a:t>hexadecimal</a:t>
            </a:r>
            <a:r>
              <a:rPr lang="en-US" sz="2400" dirty="0"/>
              <a:t> (also base 16, or hex) is a positional numeral system with base of 16</a:t>
            </a:r>
          </a:p>
          <a:p>
            <a:r>
              <a:rPr lang="en-US" sz="2400" dirty="0"/>
              <a:t>It uses sixteen distinct symbols, most often the symbols 0–9 to represent values zero to nine, and A, B, C, D, E, F to represent values ten to fifteen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380" y="114883"/>
            <a:ext cx="4471579" cy="443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947" y="251926"/>
            <a:ext cx="8108268" cy="1646853"/>
          </a:xfrm>
        </p:spPr>
        <p:txBody>
          <a:bodyPr/>
          <a:lstStyle/>
          <a:p>
            <a:r>
              <a:rPr lang="en-US" dirty="0"/>
              <a:t>Hexadecimal Conversion Video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23" y="1898779"/>
            <a:ext cx="80486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9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09" y="0"/>
            <a:ext cx="10312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6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69" y="164984"/>
            <a:ext cx="9905998" cy="1905000"/>
          </a:xfrm>
        </p:spPr>
        <p:txBody>
          <a:bodyPr/>
          <a:lstStyle/>
          <a:p>
            <a:r>
              <a:rPr lang="en-US" dirty="0"/>
              <a:t>Casey!  -  Conversion Example- 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69" y="2424419"/>
            <a:ext cx="11735688" cy="3366782"/>
          </a:xfrm>
        </p:spPr>
        <p:txBody>
          <a:bodyPr>
            <a:normAutofit/>
          </a:bodyPr>
          <a:lstStyle/>
          <a:p>
            <a:r>
              <a:rPr lang="en-US" sz="2400" dirty="0"/>
              <a:t>My Hexadecimal Example</a:t>
            </a:r>
          </a:p>
          <a:p>
            <a:r>
              <a:rPr lang="en-US" sz="2400" dirty="0"/>
              <a:t>Casey! = 43, 61, 73, 65, 79, 21</a:t>
            </a:r>
          </a:p>
        </p:txBody>
      </p:sp>
    </p:spTree>
    <p:extLst>
      <p:ext uri="{BB962C8B-B14F-4D97-AF65-F5344CB8AC3E}">
        <p14:creationId xmlns:p14="http://schemas.microsoft.com/office/powerpoint/2010/main" val="67800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your first and last name in Hexadecimal</a:t>
            </a:r>
          </a:p>
          <a:p>
            <a:r>
              <a:rPr lang="en-US" dirty="0"/>
              <a:t>Don’t forget capital letters</a:t>
            </a:r>
          </a:p>
          <a:p>
            <a:r>
              <a:rPr lang="en-US" dirty="0"/>
              <a:t>Don’t forget space between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265968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your first and last name in binary</a:t>
            </a:r>
          </a:p>
          <a:p>
            <a:r>
              <a:rPr lang="en-US" dirty="0"/>
              <a:t>Don’t forget capital letters</a:t>
            </a:r>
          </a:p>
          <a:p>
            <a:r>
              <a:rPr lang="en-US" dirty="0"/>
              <a:t>Don’t forget space between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1215190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983" y="609600"/>
            <a:ext cx="6419427" cy="1905000"/>
          </a:xfrm>
        </p:spPr>
        <p:txBody>
          <a:bodyPr>
            <a:normAutofit/>
          </a:bodyPr>
          <a:lstStyle/>
          <a:p>
            <a:r>
              <a:rPr lang="en-US" sz="5400" dirty="0"/>
              <a:t>Website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187" y="2410691"/>
            <a:ext cx="8164286" cy="338050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dirty="0" err="1">
                <a:hlinkClick r:id="rId2"/>
              </a:rPr>
              <a:t>Flippy</a:t>
            </a:r>
            <a:r>
              <a:rPr lang="en-US" sz="4400" dirty="0">
                <a:hlinkClick r:id="rId2"/>
              </a:rPr>
              <a:t> Bit and the Attack of the Attack of the Hexadecimals from Base 16</a:t>
            </a: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>
                <a:hlinkClick r:id="rId3"/>
              </a:rPr>
              <a:t>2 Year Old Playing the Game!</a:t>
            </a:r>
            <a:endParaRPr lang="en-US" sz="4400" dirty="0"/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855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03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ASCII- Fun 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00" y="2606683"/>
            <a:ext cx="8005952" cy="37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38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56" y="197708"/>
            <a:ext cx="9905998" cy="982362"/>
          </a:xfrm>
        </p:spPr>
        <p:txBody>
          <a:bodyPr/>
          <a:lstStyle/>
          <a:p>
            <a:r>
              <a:rPr lang="en-US" dirty="0"/>
              <a:t>ASCII-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48" y="1390133"/>
            <a:ext cx="9905998" cy="4870623"/>
          </a:xfrm>
        </p:spPr>
        <p:txBody>
          <a:bodyPr>
            <a:normAutofit/>
          </a:bodyPr>
          <a:lstStyle/>
          <a:p>
            <a:r>
              <a:rPr lang="en-US" sz="2400" b="1" dirty="0"/>
              <a:t>ASCII art</a:t>
            </a:r>
            <a:r>
              <a:rPr lang="en-US" sz="2400" dirty="0"/>
              <a:t> is a graphic design technique that uses the 95 ASCII printable (from a total of 128) characters</a:t>
            </a:r>
          </a:p>
          <a:p>
            <a:r>
              <a:rPr lang="en-US" sz="2400" dirty="0"/>
              <a:t>ASCII art can be created with any text editor</a:t>
            </a:r>
          </a:p>
          <a:p>
            <a:r>
              <a:rPr lang="en-US" sz="2400" dirty="0"/>
              <a:t>One of the main reasons ASCII art was born was because early printers often lacked graphics ability and thus characters were used in place of graphic marks</a:t>
            </a:r>
          </a:p>
          <a:p>
            <a:r>
              <a:rPr lang="en-US" sz="2400" dirty="0"/>
              <a:t>ASCII art was also used in early e-mail when images could not be embedded</a:t>
            </a:r>
          </a:p>
          <a:p>
            <a:r>
              <a:rPr lang="en-US" sz="2400" dirty="0"/>
              <a:t>This form of art dates way back…</a:t>
            </a:r>
          </a:p>
        </p:txBody>
      </p:sp>
    </p:spTree>
    <p:extLst>
      <p:ext uri="{BB962C8B-B14F-4D97-AF65-F5344CB8AC3E}">
        <p14:creationId xmlns:p14="http://schemas.microsoft.com/office/powerpoint/2010/main" val="603865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0" y="411892"/>
            <a:ext cx="10058400" cy="60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6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5pts</a:t>
            </a:r>
          </a:p>
          <a:p>
            <a:r>
              <a:rPr lang="en-US" sz="2400" dirty="0"/>
              <a:t>Grade Quiz</a:t>
            </a:r>
          </a:p>
          <a:p>
            <a:r>
              <a:rPr lang="en-US" sz="2400" dirty="0"/>
              <a:t>Grade Code.org Progress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392" y="188831"/>
            <a:ext cx="6467389" cy="64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14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458" y="205273"/>
            <a:ext cx="8405259" cy="1320282"/>
          </a:xfrm>
        </p:spPr>
        <p:txBody>
          <a:bodyPr/>
          <a:lstStyle/>
          <a:p>
            <a:pPr algn="r"/>
            <a:r>
              <a:rPr lang="en-US" dirty="0"/>
              <a:t>ASCII 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48" y="126505"/>
            <a:ext cx="5375009" cy="6509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37" y="1644216"/>
            <a:ext cx="5084696" cy="49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40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76" y="236376"/>
            <a:ext cx="5679265" cy="1905000"/>
          </a:xfrm>
        </p:spPr>
        <p:txBody>
          <a:bodyPr/>
          <a:lstStyle/>
          <a:p>
            <a:r>
              <a:rPr lang="en-US" dirty="0"/>
              <a:t>Websites- ASCII Art Generators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152" y="1323390"/>
            <a:ext cx="7237477" cy="3124201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ASCII Art Word Generator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598" y="236376"/>
            <a:ext cx="5849500" cy="63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51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76" y="236376"/>
            <a:ext cx="5679265" cy="1905000"/>
          </a:xfrm>
        </p:spPr>
        <p:txBody>
          <a:bodyPr/>
          <a:lstStyle/>
          <a:p>
            <a:r>
              <a:rPr lang="en-US" dirty="0"/>
              <a:t>Websites- ASCII Art Generators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152" y="1323390"/>
            <a:ext cx="7237477" cy="3124201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Picture to ASCII Art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653" y="138705"/>
            <a:ext cx="6420637" cy="3116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652" y="3585528"/>
            <a:ext cx="6420637" cy="31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28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476106"/>
          </a:xfrm>
        </p:spPr>
        <p:txBody>
          <a:bodyPr/>
          <a:lstStyle/>
          <a:p>
            <a:r>
              <a:rPr lang="en-US" dirty="0"/>
              <a:t>Binary – Text</a:t>
            </a:r>
          </a:p>
          <a:p>
            <a:r>
              <a:rPr lang="en-US" dirty="0"/>
              <a:t>Binary – Hexadecimal</a:t>
            </a:r>
          </a:p>
          <a:p>
            <a:r>
              <a:rPr lang="en-US" dirty="0"/>
              <a:t>Hexadecimal-Text</a:t>
            </a:r>
          </a:p>
          <a:p>
            <a:r>
              <a:rPr lang="en-US" dirty="0"/>
              <a:t>Decimal-Hexadecimal</a:t>
            </a:r>
          </a:p>
          <a:p>
            <a:r>
              <a:rPr lang="en-US" dirty="0"/>
              <a:t>ASCII Art</a:t>
            </a:r>
          </a:p>
          <a:p>
            <a:r>
              <a:rPr lang="en-US" dirty="0"/>
              <a:t>Journal Check End of the Week</a:t>
            </a:r>
          </a:p>
          <a:p>
            <a:r>
              <a:rPr lang="en-US" dirty="0"/>
              <a:t>Unit 1- Lesson 1-6 Review Quiz- May Use Your Journal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74" y="542410"/>
            <a:ext cx="6452345" cy="240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9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information sent by a computer is encoded in bits, we need protocols to help us interpret these bits as meaningful information</a:t>
            </a:r>
          </a:p>
          <a:p>
            <a:r>
              <a:rPr lang="en-US" sz="2400" dirty="0"/>
              <a:t>In previous lessons we learned how to use the binary number system to allow us to represent numbers in bits</a:t>
            </a:r>
          </a:p>
          <a:p>
            <a:r>
              <a:rPr lang="en-US" sz="2400" dirty="0"/>
              <a:t>How do we send text?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611" y="22549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2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65" y="357931"/>
            <a:ext cx="9905998" cy="1905000"/>
          </a:xfrm>
        </p:spPr>
        <p:txBody>
          <a:bodyPr/>
          <a:lstStyle/>
          <a:p>
            <a:r>
              <a:rPr lang="en-US" dirty="0"/>
              <a:t>ASCII- Born 1963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842" y="1954635"/>
            <a:ext cx="10317569" cy="4420998"/>
          </a:xfrm>
        </p:spPr>
        <p:txBody>
          <a:bodyPr>
            <a:normAutofit/>
          </a:bodyPr>
          <a:lstStyle/>
          <a:p>
            <a:r>
              <a:rPr lang="en-US" sz="2400" dirty="0"/>
              <a:t>American Standard Code for Information Interchange (ASCII)</a:t>
            </a:r>
          </a:p>
          <a:p>
            <a:r>
              <a:rPr lang="en-US" sz="2400" dirty="0"/>
              <a:t>number-to-text encoding scheme used in computers and on the Internet</a:t>
            </a:r>
          </a:p>
          <a:p>
            <a:r>
              <a:rPr lang="en-US" sz="2400" dirty="0"/>
              <a:t>numerical representation of a character such as 'a' or '@' or an action of some sort</a:t>
            </a:r>
          </a:p>
          <a:p>
            <a:r>
              <a:rPr lang="en-US" sz="2400" dirty="0"/>
              <a:t>This protocol is 7 bits long and so can encode 128 different symbols, however the byte system is still used to send.  0 at front of 7 bits.</a:t>
            </a:r>
          </a:p>
          <a:p>
            <a:r>
              <a:rPr lang="en-US" sz="2400" dirty="0"/>
              <a:t>Originally the encoding was designed for older printers and so the codes associated with the numbers 0-31 were designated as "control codes" which instruct the printer to perform certain actions. These codes are now largely out of use. </a:t>
            </a:r>
          </a:p>
        </p:txBody>
      </p:sp>
    </p:spTree>
    <p:extLst>
      <p:ext uri="{BB962C8B-B14F-4D97-AF65-F5344CB8AC3E}">
        <p14:creationId xmlns:p14="http://schemas.microsoft.com/office/powerpoint/2010/main" val="384972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65" y="357931"/>
            <a:ext cx="9905998" cy="1905000"/>
          </a:xfrm>
        </p:spPr>
        <p:txBody>
          <a:bodyPr/>
          <a:lstStyle/>
          <a:p>
            <a:r>
              <a:rPr lang="en-US" dirty="0"/>
              <a:t>ASCII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842" y="1954635"/>
            <a:ext cx="10317569" cy="4420998"/>
          </a:xfrm>
        </p:spPr>
        <p:txBody>
          <a:bodyPr>
            <a:normAutofit/>
          </a:bodyPr>
          <a:lstStyle/>
          <a:p>
            <a:r>
              <a:rPr lang="en-US" sz="2400" dirty="0"/>
              <a:t>Codes 32-126, however, contain many of the most commonly used symbols you use on the internet, including the lowercase and capital letters, the numbers 0-9, and most commonly-used punctuation marks</a:t>
            </a:r>
          </a:p>
          <a:p>
            <a:r>
              <a:rPr lang="en-US" sz="2400" dirty="0"/>
              <a:t>Also used to represent all of the text formatting we use to add variety and emphasis to "plain-text" documents</a:t>
            </a:r>
          </a:p>
          <a:p>
            <a:r>
              <a:rPr lang="en-US" sz="2400" dirty="0"/>
              <a:t>The ability to represent formatting using only ASCII symbols is the result of cleverly designed protocols</a:t>
            </a:r>
          </a:p>
        </p:txBody>
      </p:sp>
    </p:spTree>
    <p:extLst>
      <p:ext uri="{BB962C8B-B14F-4D97-AF65-F5344CB8AC3E}">
        <p14:creationId xmlns:p14="http://schemas.microsoft.com/office/powerpoint/2010/main" val="240103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01" y="382554"/>
            <a:ext cx="9905998" cy="1404257"/>
          </a:xfrm>
        </p:spPr>
        <p:txBody>
          <a:bodyPr/>
          <a:lstStyle/>
          <a:p>
            <a:r>
              <a:rPr lang="en-US" dirty="0"/>
              <a:t>ASCII - Video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505" y="1660238"/>
            <a:ext cx="8532668" cy="47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1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09" y="0"/>
            <a:ext cx="10312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2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69" y="164984"/>
            <a:ext cx="9905998" cy="1905000"/>
          </a:xfrm>
        </p:spPr>
        <p:txBody>
          <a:bodyPr/>
          <a:lstStyle/>
          <a:p>
            <a:r>
              <a:rPr lang="en-US" dirty="0"/>
              <a:t>Casey!  -  Conversion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38" y="2500619"/>
            <a:ext cx="11735688" cy="3366782"/>
          </a:xfrm>
        </p:spPr>
        <p:txBody>
          <a:bodyPr>
            <a:normAutofit/>
          </a:bodyPr>
          <a:lstStyle/>
          <a:p>
            <a:r>
              <a:rPr lang="en-US" sz="2400" dirty="0"/>
              <a:t>My Example</a:t>
            </a:r>
          </a:p>
          <a:p>
            <a:r>
              <a:rPr lang="en-US" sz="2400" dirty="0"/>
              <a:t>Casey! </a:t>
            </a:r>
          </a:p>
          <a:p>
            <a:r>
              <a:rPr lang="en-US" sz="2400" dirty="0"/>
              <a:t>01000011 (67),   0110000 (97)  What are next letters?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963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5" y="1690255"/>
            <a:ext cx="2377479" cy="1905000"/>
          </a:xfrm>
        </p:spPr>
        <p:txBody>
          <a:bodyPr/>
          <a:lstStyle/>
          <a:p>
            <a:pPr algn="ctr"/>
            <a:r>
              <a:rPr lang="en-US" b="1" dirty="0"/>
              <a:t>Coach B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T-Shirt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92" y="0"/>
            <a:ext cx="8276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31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881</TotalTime>
  <Words>560</Words>
  <Application>Microsoft Office PowerPoint</Application>
  <PresentationFormat>Widescreen</PresentationFormat>
  <Paragraphs>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Mesh</vt:lpstr>
      <vt:lpstr> Day 6 - Encoding and Sending Formatted Text</vt:lpstr>
      <vt:lpstr>Quiz time!</vt:lpstr>
      <vt:lpstr>Reminders</vt:lpstr>
      <vt:lpstr>ASCII- Born 1963</vt:lpstr>
      <vt:lpstr>ASCII</vt:lpstr>
      <vt:lpstr>ASCII - Video</vt:lpstr>
      <vt:lpstr>PowerPoint Presentation</vt:lpstr>
      <vt:lpstr>Casey!  -  Conversion Example</vt:lpstr>
      <vt:lpstr>Coach B  T-Shirt</vt:lpstr>
      <vt:lpstr>Hexadecimal</vt:lpstr>
      <vt:lpstr>Hexadecimal Conversion Video</vt:lpstr>
      <vt:lpstr>PowerPoint Presentation</vt:lpstr>
      <vt:lpstr>Casey!  -  Conversion Example-  Part 2</vt:lpstr>
      <vt:lpstr>Activity</vt:lpstr>
      <vt:lpstr>Activity</vt:lpstr>
      <vt:lpstr>Website Game</vt:lpstr>
      <vt:lpstr>ASCII- Fun Side</vt:lpstr>
      <vt:lpstr>ASCII- Art</vt:lpstr>
      <vt:lpstr>PowerPoint Presentation</vt:lpstr>
      <vt:lpstr>ASCII Art</vt:lpstr>
      <vt:lpstr>Websites- ASCII Art Generators</vt:lpstr>
      <vt:lpstr>Websites- ASCII Art Generators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6 - Encoding and Sending Formatted Text</dc:title>
  <dc:creator>Casey Burrill</dc:creator>
  <cp:lastModifiedBy>Casey Burrill</cp:lastModifiedBy>
  <cp:revision>66</cp:revision>
  <dcterms:created xsi:type="dcterms:W3CDTF">2016-08-24T00:02:21Z</dcterms:created>
  <dcterms:modified xsi:type="dcterms:W3CDTF">2018-08-30T00:34:03Z</dcterms:modified>
</cp:coreProperties>
</file>